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3" r:id="rId61"/>
    <p:sldId id="622" r:id="rId62"/>
    <p:sldId id="564" r:id="rId63"/>
    <p:sldId id="565" r:id="rId64"/>
    <p:sldId id="568"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8000"/>
    <a:srgbClr val="57D98C"/>
    <a:srgbClr val="000066"/>
    <a:srgbClr val="FF0000"/>
    <a:srgbClr val="0033CC"/>
    <a:srgbClr val="FF3300"/>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2627" autoAdjust="0"/>
  </p:normalViewPr>
  <p:slideViewPr>
    <p:cSldViewPr>
      <p:cViewPr varScale="1">
        <p:scale>
          <a:sx n="116" d="100"/>
          <a:sy n="116" d="100"/>
        </p:scale>
        <p:origin x="354" y="114"/>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jpeg"/><Relationship Id="rId4" Type="http://schemas.openxmlformats.org/officeDocument/2006/relationships/image" Target="../media/image32.gi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8.emf"/><Relationship Id="rId11" Type="http://schemas.openxmlformats.org/officeDocument/2006/relationships/image" Target="../media/image41.png"/><Relationship Id="rId5" Type="http://schemas.openxmlformats.org/officeDocument/2006/relationships/oleObject" Target="../embeddings/oleObject3.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2.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6.jpeg"/><Relationship Id="rId4" Type="http://schemas.openxmlformats.org/officeDocument/2006/relationships/image" Target="../media/image45.wmf"/></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1.jpeg"/><Relationship Id="rId4" Type="http://schemas.openxmlformats.org/officeDocument/2006/relationships/image" Target="../media/image56.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oleObject" Target="../embeddings/Microsoft_Word_97_-_2003___1.doc"/></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2021</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7896226"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 b[0]</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 = 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3.2 </a:t>
            </a:r>
            <a:r>
              <a:rPr lang="zh-CN" altLang="en-US" sz="3600" dirty="0">
                <a:solidFill>
                  <a:schemeClr val="hlink"/>
                </a:solidFill>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3573463"/>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3644900"/>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p:txBody>
          <a:bodyPr/>
          <a:lstStyle/>
          <a:p>
            <a:pPr marL="0" indent="0" eaLnBrk="1" hangingPunct="1">
              <a:buNone/>
            </a:pPr>
            <a:endParaRPr lang="zh-CN" altLang="en-US" dirty="0" smtClean="0"/>
          </a:p>
          <a:p>
            <a:pPr marL="0" indent="0" eaLnBrk="1" hangingPunct="1"/>
            <a:r>
              <a:rPr lang="en-US" altLang="zh-CN" dirty="0" smtClean="0"/>
              <a:t>1</a:t>
            </a:r>
            <a:r>
              <a:rPr lang="zh-CN" altLang="en-US" dirty="0" smtClean="0"/>
              <a:t>、循环：自左向右扫描表达式串，</a:t>
            </a:r>
          </a:p>
          <a:p>
            <a:pPr lvl="1" eaLnBrk="1" hangingPunct="1">
              <a:buSzTx/>
              <a:buFont typeface="Wingdings" panose="05000000000000000000" pitchFamily="2" charset="2"/>
              <a:buNone/>
            </a:pPr>
            <a:r>
              <a:rPr lang="en-US" altLang="zh-CN" dirty="0" smtClean="0"/>
              <a:t>1.1 </a:t>
            </a:r>
            <a:r>
              <a:rPr lang="zh-CN" altLang="en-US" dirty="0" smtClean="0"/>
              <a:t>当遇到左括号，左括号进栈；</a:t>
            </a:r>
          </a:p>
          <a:p>
            <a:pPr lvl="1" eaLnBrk="1" hangingPunct="1">
              <a:buSzTx/>
              <a:buFont typeface="Wingdings" panose="05000000000000000000" pitchFamily="2" charset="2"/>
              <a:buNone/>
            </a:pPr>
            <a:r>
              <a:rPr lang="en-US" altLang="zh-CN" dirty="0" smtClean="0"/>
              <a:t>1.2 </a:t>
            </a:r>
            <a:r>
              <a:rPr lang="zh-CN" altLang="en-US" dirty="0" smtClean="0"/>
              <a:t>当遇到右括号，比较当前栈顶（左）括号是否与之配对，</a:t>
            </a:r>
          </a:p>
          <a:p>
            <a:pPr lvl="2" eaLnBrk="1" hangingPunct="1">
              <a:buSzTx/>
              <a:buFont typeface="Wingdings" panose="05000000000000000000" pitchFamily="2" charset="2"/>
              <a:buNone/>
            </a:pPr>
            <a:r>
              <a:rPr lang="zh-CN" altLang="en-US" dirty="0" smtClean="0"/>
              <a:t> 若配对，则出栈并继续扫描下一字符；</a:t>
            </a:r>
          </a:p>
          <a:p>
            <a:pPr lvl="2" eaLnBrk="1" hangingPunct="1">
              <a:buSzTx/>
              <a:buFont typeface="Wingdings" panose="05000000000000000000" pitchFamily="2" charset="2"/>
              <a:buNone/>
            </a:pPr>
            <a:r>
              <a:rPr lang="zh-CN" altLang="en-US" dirty="0" smtClean="0"/>
              <a:t> 若不配对，则左右括号出现次序不正确；</a:t>
            </a:r>
          </a:p>
          <a:p>
            <a:pPr lvl="2" eaLnBrk="1" hangingPunct="1">
              <a:buSzTx/>
              <a:buFont typeface="Wingdings" panose="05000000000000000000" pitchFamily="2" charset="2"/>
              <a:buNone/>
            </a:pPr>
            <a:r>
              <a:rPr lang="zh-CN" altLang="en-US" dirty="0" smtClean="0"/>
              <a:t> 若栈空，则右括号多于左括号；</a:t>
            </a:r>
          </a:p>
          <a:p>
            <a:pPr marL="0" indent="0" eaLnBrk="1" hangingPunct="1"/>
            <a:r>
              <a:rPr lang="en-US" altLang="zh-CN" dirty="0" smtClean="0"/>
              <a:t>2</a:t>
            </a:r>
            <a:r>
              <a:rPr lang="zh-CN" altLang="en-US" dirty="0" smtClean="0"/>
              <a:t>、扫描结束后，</a:t>
            </a:r>
          </a:p>
          <a:p>
            <a:pPr marL="0" indent="0" eaLnBrk="1" hangingPunct="1">
              <a:buNone/>
            </a:pPr>
            <a:r>
              <a:rPr lang="zh-CN" altLang="en-US" sz="2400" dirty="0" smtClean="0"/>
              <a:t>	若栈非空，则左括号多于右括号；</a:t>
            </a:r>
          </a:p>
          <a:p>
            <a:pPr marL="0" indent="0" eaLnBrk="1" hangingPunct="1">
              <a:buNone/>
            </a:pPr>
            <a:r>
              <a:rPr lang="zh-CN" altLang="en-US" sz="2400" dirty="0" smtClean="0"/>
              <a:t>	若栈为空，则左右括号配对。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3716339"/>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中缀表达式 </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 运算符在两个操作数的中间</a:t>
            </a:r>
            <a:endParaRPr lang="en-US" altLang="zh-CN" sz="2400"/>
          </a:p>
          <a:p>
            <a:pPr lvl="4" eaLnBrk="1" hangingPunct="1">
              <a:spcBef>
                <a:spcPts val="600"/>
              </a:spcBef>
              <a:buSzTx/>
              <a:buFont typeface="Wingdings" panose="05000000000000000000" pitchFamily="2" charset="2"/>
              <a:buChar char="p"/>
            </a:pPr>
            <a:r>
              <a:rPr lang="zh-CN" altLang="en-US" sz="2400"/>
              <a:t> 需要括号改变优先级，例如</a:t>
            </a:r>
            <a:endParaRPr lang="en-US" altLang="zh-CN" sz="2400"/>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endParaRPr lang="en-US" altLang="zh-CN" sz="1000">
              <a:latin typeface="Tahoma" panose="020B0604030504040204" pitchFamily="34" charset="0"/>
            </a:endParaRPr>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后缀表达式</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操作符在两个操作数的后面，严格从左向右进行</a:t>
            </a:r>
            <a:endParaRPr lang="en-US" altLang="zh-CN" sz="2400"/>
          </a:p>
          <a:p>
            <a:pPr lvl="4" eaLnBrk="1" hangingPunct="1">
              <a:spcBef>
                <a:spcPts val="600"/>
              </a:spcBef>
              <a:buSzTx/>
              <a:buFont typeface="Wingdings" panose="05000000000000000000" pitchFamily="2" charset="2"/>
              <a:buChar char="p"/>
            </a:pPr>
            <a:r>
              <a:rPr lang="zh-CN" altLang="en-US" sz="2400"/>
              <a:t>后缀操作数的顺序同于中缀；</a:t>
            </a:r>
            <a:r>
              <a:rPr lang="zh-CN" altLang="en-US" sz="2400">
                <a:solidFill>
                  <a:srgbClr val="FF0000"/>
                </a:solidFill>
              </a:rPr>
              <a:t>操作符的顺序就是表达式计算的顺序</a:t>
            </a:r>
            <a:r>
              <a:rPr lang="zh-CN" altLang="en-US" sz="2400"/>
              <a:t>，完全不需要括号。例如</a:t>
            </a: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r>
              <a:rPr lang="zh-CN" altLang="en-US" sz="2400"/>
              <a:t>因此，后缀表达式适合用来计算表达式的值</a:t>
            </a:r>
            <a:endParaRPr lang="en-US" altLang="zh-CN" sz="2400"/>
          </a:p>
          <a:p>
            <a:pPr eaLnBrk="1" hangingPunct="1">
              <a:spcAft>
                <a:spcPct val="100000"/>
              </a:spcAft>
              <a:buClr>
                <a:schemeClr val="accent2"/>
              </a:buClr>
              <a:buSzPct val="80000"/>
            </a:pPr>
            <a:r>
              <a:rPr lang="en-US" altLang="zh-CN">
                <a:latin typeface="Tahoma" panose="020B0604030504040204" pitchFamily="34" charset="0"/>
              </a:rPr>
              <a:t>		</a:t>
            </a:r>
            <a:endParaRPr lang="zh-CN" altLang="en-US">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gridCol w="516366"/>
                <a:gridCol w="498052"/>
                <a:gridCol w="534677"/>
                <a:gridCol w="516366"/>
                <a:gridCol w="516366"/>
                <a:gridCol w="516366"/>
                <a:gridCol w="516366"/>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a:solidFill>
                  <a:srgbClr val="0000CC"/>
                </a:solidFill>
                <a:effectLst>
                  <a:outerShdw blurRad="38100" dist="38100" dir="2700000" algn="tl">
                    <a:srgbClr val="C0C0C0"/>
                  </a:outerShdw>
                </a:effectLst>
                <a:ea typeface="仿宋_GB2312" pitchFamily="49" charset="-122"/>
              </a:rPr>
              <a:t>递归的定义</a:t>
            </a:r>
            <a:r>
              <a:rPr kumimoji="0" lang="zh-CN" altLang="en-US" dirty="0">
                <a:solidFill>
                  <a:srgbClr val="0000CC"/>
                </a:solidFill>
                <a:effectLst>
                  <a:outerShdw blurRad="38100" dist="38100" dir="2700000" algn="tl">
                    <a:srgbClr val="C0C0C0"/>
                  </a:outerShdw>
                </a:effectLst>
                <a:ea typeface="仿宋_GB2312" pitchFamily="49" charset="-122"/>
              </a:rPr>
              <a:t>：</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a:t>
            </a:r>
            <a:r>
              <a:rPr kumimoji="0" lang="zh-CN" altLang="en-US" dirty="0">
                <a:solidFill>
                  <a:srgbClr val="0000CC"/>
                </a:solidFill>
                <a:effectLst>
                  <a:outerShdw blurRad="38100" dist="38100" dir="2700000" algn="tl">
                    <a:srgbClr val="C0C0C0"/>
                  </a:outerShdw>
                </a:effectLst>
                <a:ea typeface="仿宋_GB2312" pitchFamily="49" charset="-122"/>
              </a:rPr>
              <a:t>三种情况常常用到递归方法：</a:t>
            </a:r>
            <a:endParaRPr kumimoji="0" lang="zh-CN" altLang="en-US" dirty="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35"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zh-CN" altLang="en-US" dirty="0"/>
              <a:t>数据结构是递归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2988" y="1166457"/>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634952" y="980728"/>
            <a:ext cx="10005664"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58372"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3"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4"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5"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6"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 name="标题 2"/>
          <p:cNvSpPr>
            <a:spLocks noGrp="1"/>
          </p:cNvSpPr>
          <p:nvPr>
            <p:ph type="title"/>
          </p:nvPr>
        </p:nvSpPr>
        <p:spPr/>
        <p:txBody>
          <a:bodyPr>
            <a:normAutofit fontScale="90000"/>
          </a:bodyPr>
          <a:lstStyle/>
          <a:p>
            <a:r>
              <a:rPr lang="zh-CN" altLang="en-US" dirty="0"/>
              <a:t> 问题的解法是递归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566"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567"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568"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569"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6339356" y="4797152"/>
            <a:ext cx="1628852" cy="2038523"/>
          </a:xfrm>
          <a:prstGeom prst="rect">
            <a:avLst/>
          </a:prstGeom>
        </p:spPr>
      </p:pic>
      <p:pic>
        <p:nvPicPr>
          <p:cNvPr id="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8206925" y="5032817"/>
            <a:ext cx="2337919" cy="1636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chemeClr val="tx2"/>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过程效率低，重复计算多</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改为非递归过程的目的是提高效率</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4" name="Text Box 3"/>
          <p:cNvSpPr txBox="1">
            <a:spLocks noChangeArrowheads="1"/>
          </p:cNvSpPr>
          <p:nvPr/>
        </p:nvSpPr>
        <p:spPr bwMode="auto">
          <a:xfrm>
            <a:off x="7295159" y="3789040"/>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332805"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1199456"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991968377"/>
              </p:ext>
            </p:extLst>
          </p:nvPr>
        </p:nvGraphicFramePr>
        <p:xfrm>
          <a:off x="1409005" y="1698625"/>
          <a:ext cx="6407150" cy="1143000"/>
        </p:xfrm>
        <a:graphic>
          <a:graphicData uri="http://schemas.openxmlformats.org/presentationml/2006/ole">
            <mc:AlternateContent xmlns:mc="http://schemas.openxmlformats.org/markup-compatibility/2006">
              <mc:Choice xmlns:v="urn:schemas-microsoft-com:vml" Requires="v">
                <p:oleObj spid="_x0000_s70693"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05"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348680"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753" y="2136775"/>
            <a:ext cx="2867025" cy="27241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gridCol w="1859730"/>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斐波那契数列的非递归</a:t>
            </a:r>
            <a:r>
              <a:rPr lang="zh-CN" altLang="en-US" dirty="0" smtClean="0"/>
              <a:t>求解</a:t>
            </a:r>
            <a:endParaRPr lang="zh-CN" altLang="en-US" dirty="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50579" y="2298477"/>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79" y="1290415"/>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6" y="4440014"/>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1" y="332656"/>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p:txBody>
          <a:bodyPr>
            <a:normAutofit fontScale="90000"/>
          </a:bodyPr>
          <a:lstStyle/>
          <a:p>
            <a:r>
              <a:rPr lang="zh-CN" altLang="en-US" sz="3600" dirty="0"/>
              <a:t>用栈求解斐波那契数列的非递归</a:t>
            </a:r>
            <a:r>
              <a:rPr lang="zh-CN" altLang="en-US" sz="3600" dirty="0" smtClean="0"/>
              <a:t>算法</a:t>
            </a:r>
            <a:endParaRPr lang="zh-CN" altLang="en-US" sz="36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用迭代法实现</a:t>
            </a: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altLang="zh-CN" dirty="0" smtClean="0"/>
              <a:t>When</a:t>
            </a:r>
            <a:r>
              <a:rPr lang="zh-CN" altLang="en-US" dirty="0" smtClean="0"/>
              <a:t>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FF0000"/>
                </a:solidFill>
                <a:effectLst>
                  <a:outerShdw blurRad="38100" dist="38100" dir="2700000" algn="tl">
                    <a:srgbClr val="C0C0C0"/>
                  </a:outerShdw>
                </a:effectLst>
                <a:ea typeface="宋体" panose="02010600030101010101" pitchFamily="2" charset="-122"/>
              </a:rPr>
              <a:t>栈</a:t>
            </a:r>
            <a:r>
              <a:rPr lang="zh-CN" altLang="en-US" dirty="0" smtClean="0">
                <a:solidFill>
                  <a:srgbClr val="FF0000"/>
                </a:solidFill>
                <a:effectLst>
                  <a:outerShdw blurRad="38100" dist="38100" dir="2700000" algn="tl">
                    <a:srgbClr val="C0C0C0"/>
                  </a:outerShdw>
                </a:effectLst>
                <a:ea typeface="宋体" panose="02010600030101010101" pitchFamily="2" charset="-122"/>
              </a:rPr>
              <a:t>顶</a:t>
            </a:r>
            <a:r>
              <a:rPr lang="en-US" altLang="zh-CN" dirty="0" smtClean="0">
                <a:effectLst>
                  <a:outerShdw blurRad="38100" dist="38100" dir="2700000" algn="tl">
                    <a:srgbClr val="C0C0C0"/>
                  </a:outerShdw>
                </a:effectLst>
                <a:ea typeface="宋体" panose="02010600030101010101" pitchFamily="2" charset="-122"/>
              </a:rPr>
              <a:t>(</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624484"/>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19735"/>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gridCol w="1657262"/>
                <a:gridCol w="3679649"/>
                <a:gridCol w="3708047"/>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2667000" y="2317751"/>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1949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2209800" y="3155950"/>
            <a:ext cx="815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4114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4114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4292601" y="1860551"/>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2803526" y="2347914"/>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8639175" y="2347914"/>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3352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8153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6384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进队时队尾指针先加一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指示位置加入。</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出队时队头指针先加一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的元素取出。</a:t>
            </a: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dirty="0" smtClean="0"/>
              <a:t>数据结构中的栈 </a:t>
            </a:r>
            <a:r>
              <a:rPr lang="en-US" altLang="zh-CN" dirty="0" smtClean="0"/>
              <a:t>(Stack)</a:t>
            </a:r>
            <a:endParaRPr lang="zh-CN" altLang="en-US" dirty="0" smtClean="0"/>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sz="2000" dirty="0">
                <a:solidFill>
                  <a:srgbClr val="00B0F0"/>
                </a:solidFill>
              </a:rPr>
              <a:t>装数据的桶或箱子</a:t>
            </a:r>
            <a:endParaRPr lang="en-US" altLang="zh-CN" sz="2000" dirty="0">
              <a:solidFill>
                <a:srgbClr val="00B0F0"/>
              </a:solidFill>
            </a:endParaRPr>
          </a:p>
          <a:p>
            <a:pPr marL="0" indent="0">
              <a:buFont typeface="Arial" panose="020B0604020202020204" pitchFamily="34" charset="0"/>
              <a:buChar char="•"/>
            </a:pPr>
            <a:r>
              <a:rPr lang="zh-CN" altLang="en-US" sz="2000" dirty="0">
                <a:solidFill>
                  <a:srgbClr val="00B0F0"/>
                </a:solidFill>
              </a:rPr>
              <a:t>一种具有后进先出性质的数据结构</a:t>
            </a:r>
            <a:endParaRPr lang="en-US" altLang="zh-CN" sz="2000" dirty="0">
              <a:solidFill>
                <a:srgbClr val="00B0F0"/>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lstStyle/>
          <a:p>
            <a:r>
              <a:rPr lang="zh-CN" altLang="en-US" smtClean="0"/>
              <a:t>数据结构中的堆</a:t>
            </a:r>
            <a:r>
              <a:rPr lang="en-US" altLang="zh-CN" smtClean="0"/>
              <a:t>(Heap)</a:t>
            </a:r>
            <a:endParaRPr lang="zh-CN" altLang="en-US" smtClean="0"/>
          </a:p>
        </p:txBody>
      </p:sp>
      <p:sp>
        <p:nvSpPr>
          <p:cNvPr id="17415" name="内容占位符 6"/>
          <p:cNvSpPr>
            <a:spLocks noGrp="1"/>
          </p:cNvSpPr>
          <p:nvPr>
            <p:ph sz="quarter" idx="4"/>
          </p:nvPr>
        </p:nvSpPr>
        <p:spPr/>
        <p:txBody>
          <a:bodyPr/>
          <a:lstStyle/>
          <a:p>
            <a:pPr marL="0" indent="0">
              <a:buFont typeface="Arial" panose="020B0604020202020204" pitchFamily="34" charset="0"/>
              <a:buChar char="•"/>
            </a:pPr>
            <a:r>
              <a:rPr lang="zh-CN" altLang="en-US" sz="2000" dirty="0">
                <a:solidFill>
                  <a:srgbClr val="7030A0"/>
                </a:solidFill>
              </a:rPr>
              <a:t>一棵倒过来的树</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一种经过排序的树形数据结构，根结点的值最小（或最大），且根结点的两个子树也是一个堆</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常用来实现优先队列，堆的存取是随意</a:t>
            </a:r>
          </a:p>
        </p:txBody>
      </p:sp>
      <p:sp>
        <p:nvSpPr>
          <p:cNvPr id="8" name="TextBox 7"/>
          <p:cNvSpPr txBox="1">
            <a:spLocks noChangeArrowheads="1"/>
          </p:cNvSpPr>
          <p:nvPr/>
        </p:nvSpPr>
        <p:spPr bwMode="auto">
          <a:xfrm>
            <a:off x="4980361" y="4298320"/>
            <a:ext cx="16335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000" dirty="0">
                <a:solidFill>
                  <a:srgbClr val="339933"/>
                </a:solidFill>
                <a:ea typeface="黑体" panose="02010609060101010101" pitchFamily="49" charset="-122"/>
              </a:rPr>
              <a:t>堆和栈都是一种数据项按序排列的数据结构</a:t>
            </a:r>
            <a:endParaRPr lang="en-US" altLang="zh-CN" sz="2000" dirty="0">
              <a:solidFill>
                <a:srgbClr val="339933"/>
              </a:solidFill>
              <a:ea typeface="黑体" panose="02010609060101010101" pitchFamily="49" charset="-122"/>
            </a:endParaRPr>
          </a:p>
          <a:p>
            <a:pPr>
              <a:spcBef>
                <a:spcPct val="0"/>
              </a:spcBef>
              <a:buClrTx/>
              <a:buSzTx/>
              <a:buFontTx/>
              <a:buNone/>
            </a:pPr>
            <a:endParaRPr lang="zh-CN" altLang="en-US" sz="40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610" y="3702075"/>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132" y="3501008"/>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rear++</a:t>
            </a:r>
            <a:r>
              <a:rPr lang="zh-CN" altLang="en-US" dirty="0">
                <a:solidFill>
                  <a:srgbClr val="FF0000"/>
                </a:solidFill>
                <a:latin typeface="Tahoma" panose="020B0604030504040204" pitchFamily="34" charset="0"/>
                <a:ea typeface="黑体" panose="02010609060101010101" pitchFamily="49" charset="-122"/>
              </a:rPr>
              <a:t>；</a:t>
            </a:r>
            <a:br>
              <a:rPr lang="zh-CN" altLang="en-US" dirty="0">
                <a:solidFill>
                  <a:srgbClr val="FF0000"/>
                </a:solidFill>
                <a:latin typeface="Tahoma" panose="020B0604030504040204" pitchFamily="34" charset="0"/>
                <a:ea typeface="黑体" panose="02010609060101010101" pitchFamily="49" charset="-122"/>
              </a:rPr>
            </a:br>
            <a:r>
              <a:rPr lang="en-US" altLang="zh-CN" dirty="0">
                <a:solidFill>
                  <a:srgbClr val="FF0000"/>
                </a:solidFill>
                <a:latin typeface="Tahoma" panose="020B0604030504040204" pitchFamily="34" charset="0"/>
                <a:ea typeface="黑体" panose="02010609060101010101" pitchFamily="49" charset="-122"/>
              </a:rPr>
              <a:t>if (rear==</a:t>
            </a:r>
            <a:r>
              <a:rPr lang="en-US" altLang="zh-CN" dirty="0" err="1">
                <a:solidFill>
                  <a:srgbClr val="FF0000"/>
                </a:solidFill>
                <a:latin typeface="Tahoma" panose="020B0604030504040204" pitchFamily="34" charset="0"/>
                <a:ea typeface="黑体" panose="02010609060101010101" pitchFamily="49" charset="-122"/>
              </a:rPr>
              <a:t>MaxSize</a:t>
            </a:r>
            <a:r>
              <a:rPr lang="en-US" altLang="zh-CN" dirty="0">
                <a:solidFill>
                  <a:srgbClr val="FF0000"/>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	rear=0</a:t>
            </a:r>
            <a:r>
              <a:rPr lang="zh-CN" altLang="en-US" dirty="0">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FF0000"/>
                </a:solidFill>
                <a:ea typeface="宋体" panose="02010600030101010101" pitchFamily="2" charset="-122"/>
              </a:rPr>
              <a:t>     front = ( front+1) % </a:t>
            </a:r>
            <a:r>
              <a:rPr lang="en-US" altLang="zh-CN" dirty="0" err="1">
                <a:solidFill>
                  <a:srgbClr val="FF0000"/>
                </a:solidFill>
                <a:ea typeface="宋体" panose="02010600030101010101" pitchFamily="2" charset="-122"/>
              </a:rPr>
              <a:t>MaxSize</a:t>
            </a:r>
            <a:r>
              <a:rPr lang="en-US" altLang="zh-CN" dirty="0">
                <a:solidFill>
                  <a:srgbClr val="FF0000"/>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2852351875"/>
              </p:ext>
            </p:extLst>
          </p:nvPr>
        </p:nvGraphicFramePr>
        <p:xfrm>
          <a:off x="1127448" y="3028925"/>
          <a:ext cx="7223125" cy="1768475"/>
        </p:xfrm>
        <a:graphic>
          <a:graphicData uri="http://schemas.openxmlformats.org/presentationml/2006/ole">
            <mc:AlternateContent xmlns:mc="http://schemas.openxmlformats.org/markup-compatibility/2006">
              <mc:Choice xmlns:v="urn:schemas-microsoft-com:vml" Requires="v">
                <p:oleObj spid="_x0000_s106531"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1495748"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005" y="2668885"/>
            <a:ext cx="2762319" cy="25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smtClean="0"/>
              <a:t>内存分配中的栈 </a:t>
            </a:r>
            <a:r>
              <a:rPr lang="en-US" altLang="zh-CN" smtClean="0"/>
              <a:t>(Stack)</a:t>
            </a:r>
            <a:endParaRPr lang="zh-CN" altLang="en-US" smtClean="0"/>
          </a:p>
        </p:txBody>
      </p:sp>
      <p:sp>
        <p:nvSpPr>
          <p:cNvPr id="18437" name="内容占位符 2"/>
          <p:cNvSpPr>
            <a:spLocks noGrp="1"/>
          </p:cNvSpPr>
          <p:nvPr>
            <p:ph sz="half" idx="2"/>
          </p:nvPr>
        </p:nvSpPr>
        <p:spPr/>
        <p:txBody>
          <a:bodyPr/>
          <a:lstStyle/>
          <a:p>
            <a:pPr marL="0" indent="0"/>
            <a:r>
              <a:rPr lang="zh-CN" altLang="en-US" sz="2000">
                <a:solidFill>
                  <a:srgbClr val="00B0F0"/>
                </a:solidFill>
              </a:rPr>
              <a:t>编译器自动分配释放 ，存放函数的参数值，局部变量的值等</a:t>
            </a:r>
            <a:endParaRPr lang="en-US" altLang="zh-CN" sz="2000">
              <a:solidFill>
                <a:srgbClr val="00B0F0"/>
              </a:solidFill>
            </a:endParaRPr>
          </a:p>
          <a:p>
            <a:pPr marL="0" indent="0"/>
            <a:r>
              <a:rPr lang="zh-CN" altLang="en-US" sz="2000">
                <a:solidFill>
                  <a:srgbClr val="00B0F0"/>
                </a:solidFill>
              </a:rPr>
              <a:t>操作方式类似于数据结构中的栈</a:t>
            </a:r>
            <a:endParaRPr lang="en-US" altLang="zh-CN" sz="2000">
              <a:solidFill>
                <a:srgbClr val="00B0F0"/>
              </a:solidFill>
            </a:endParaRPr>
          </a:p>
        </p:txBody>
      </p:sp>
      <p:sp>
        <p:nvSpPr>
          <p:cNvPr id="18438" name="文本占位符 5"/>
          <p:cNvSpPr>
            <a:spLocks noGrp="1"/>
          </p:cNvSpPr>
          <p:nvPr>
            <p:ph type="body" sz="quarter" idx="3"/>
          </p:nvPr>
        </p:nvSpPr>
        <p:spPr/>
        <p:txBody>
          <a:bodyPr/>
          <a:lstStyle/>
          <a:p>
            <a:r>
              <a:rPr lang="zh-CN" altLang="en-US" smtClean="0"/>
              <a:t>内存分配中的堆</a:t>
            </a:r>
            <a:r>
              <a:rPr lang="en-US" altLang="zh-CN" smtClean="0"/>
              <a:t>(Heap)</a:t>
            </a:r>
            <a:endParaRPr lang="zh-CN" altLang="en-US" smtClean="0"/>
          </a:p>
        </p:txBody>
      </p:sp>
      <p:sp>
        <p:nvSpPr>
          <p:cNvPr id="18439" name="内容占位符 6"/>
          <p:cNvSpPr>
            <a:spLocks noGrp="1"/>
          </p:cNvSpPr>
          <p:nvPr>
            <p:ph sz="quarter" idx="4"/>
          </p:nvPr>
        </p:nvSpPr>
        <p:spPr/>
        <p:txBody>
          <a:bodyPr/>
          <a:lstStyle/>
          <a:p>
            <a:pPr marL="0" indent="0"/>
            <a:r>
              <a:rPr lang="zh-CN" altLang="en-US" sz="2000">
                <a:solidFill>
                  <a:srgbClr val="7030A0"/>
                </a:solidFill>
              </a:rPr>
              <a:t>由程序员分配释放， 若程序员不释放，程序结束时可能由</a:t>
            </a:r>
            <a:r>
              <a:rPr lang="en-US" altLang="zh-CN" sz="2000">
                <a:solidFill>
                  <a:srgbClr val="7030A0"/>
                </a:solidFill>
              </a:rPr>
              <a:t>OS</a:t>
            </a:r>
            <a:r>
              <a:rPr lang="zh-CN" altLang="en-US" sz="2000">
                <a:solidFill>
                  <a:srgbClr val="7030A0"/>
                </a:solidFill>
              </a:rPr>
              <a:t>回收</a:t>
            </a:r>
            <a:endParaRPr lang="en-US" altLang="zh-CN" sz="2000">
              <a:solidFill>
                <a:srgbClr val="7030A0"/>
              </a:solidFill>
            </a:endParaRPr>
          </a:p>
          <a:p>
            <a:pPr marL="0" indent="0"/>
            <a:r>
              <a:rPr lang="zh-CN" altLang="en-US" sz="200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3006726"/>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队列模拟</a:t>
            </a:r>
            <a:r>
              <a:rPr lang="zh-CN" altLang="en-US" dirty="0" smtClean="0"/>
              <a:t>，如银行业务活动的模拟。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47" name="Document" r:id="rId4" imgW="2570479" imgH="1340254" progId="Word.Document.8">
                  <p:embed/>
                </p:oleObj>
              </mc:Choice>
              <mc:Fallback>
                <p:oleObj name="Document" r:id="rId4" imgW="2570479" imgH="13402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114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smtClean="0"/>
              <a:t>利用队列打印二项展开式系数的程序</a:t>
            </a:r>
            <a:endParaRPr kumimoji="0" lang="zh-CN" altLang="en-US" b="0" dirty="0"/>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74825" y="475537"/>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16739" name="Text Box 3"/>
          <p:cNvSpPr txBox="1">
            <a:spLocks noChangeArrowheads="1"/>
          </p:cNvSpPr>
          <p:nvPr/>
        </p:nvSpPr>
        <p:spPr bwMode="auto">
          <a:xfrm>
            <a:off x="6456364" y="83589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16740" name="Text Box 7"/>
          <p:cNvSpPr txBox="1">
            <a:spLocks noChangeArrowheads="1"/>
          </p:cNvSpPr>
          <p:nvPr/>
        </p:nvSpPr>
        <p:spPr bwMode="auto">
          <a:xfrm>
            <a:off x="2783781" y="2187356"/>
            <a:ext cx="77047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栈和队列分别有哪些应用，试举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endParaRPr kumimoji="0" lang="en-US" altLang="zh-CN" sz="2400" b="0" dirty="0">
              <a:ea typeface="楷体_GB2312" pitchFamily="49" charset="-122"/>
            </a:endParaRPr>
          </a:p>
        </p:txBody>
      </p:sp>
      <p:sp>
        <p:nvSpPr>
          <p:cNvPr id="116741" name="Text Box 8"/>
          <p:cNvSpPr txBox="1">
            <a:spLocks noChangeArrowheads="1"/>
          </p:cNvSpPr>
          <p:nvPr/>
        </p:nvSpPr>
        <p:spPr bwMode="auto">
          <a:xfrm>
            <a:off x="2783781" y="3555782"/>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3.12 3.14 3.22 3.23</a:t>
            </a:r>
            <a:r>
              <a:rPr kumimoji="0" lang="zh-CN" altLang="en-US">
                <a:latin typeface="楷体_GB2312" pitchFamily="49" charset="-122"/>
                <a:ea typeface="楷体_GB2312" pitchFamily="49" charset="-122"/>
              </a:rPr>
              <a:t>   </a:t>
            </a:r>
            <a:r>
              <a:rPr kumimoji="0" lang="en-US" altLang="zh-CN">
                <a:latin typeface="楷体_GB2312" pitchFamily="49" charset="-122"/>
                <a:ea typeface="楷体_GB2312" pitchFamily="49" charset="-122"/>
              </a:rPr>
              <a:t> </a:t>
            </a:r>
            <a:endParaRPr kumimoji="0" lang="en-US" altLang="zh-CN" sz="2400" b="0">
              <a:ea typeface="楷体_GB2312" pitchFamily="49" charset="-122"/>
            </a:endParaRPr>
          </a:p>
        </p:txBody>
      </p:sp>
      <p:sp>
        <p:nvSpPr>
          <p:cNvPr id="6" name="Text Box 8"/>
          <p:cNvSpPr txBox="1">
            <a:spLocks noChangeArrowheads="1"/>
          </p:cNvSpPr>
          <p:nvPr/>
        </p:nvSpPr>
        <p:spPr bwMode="auto">
          <a:xfrm>
            <a:off x="2711624" y="4851157"/>
            <a:ext cx="777686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统计斐波那契数列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的调用次数，请给出改进方案并对比改进前后的调用次数对比</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6771</TotalTime>
  <Words>5683</Words>
  <Application>Microsoft Office PowerPoint</Application>
  <PresentationFormat>宽屏</PresentationFormat>
  <Paragraphs>1581</Paragraphs>
  <Slides>97</Slides>
  <Notes>4</Notes>
  <HiddenSlides>1</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7"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文泉驿微米黑</vt:lpstr>
      <vt:lpstr>Arial</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数据结构是递归的</vt:lpstr>
      <vt:lpstr>搜索链表最后一个结点并打印其数值</vt:lpstr>
      <vt:lpstr>template &lt;class T&gt; void Print ( LinkNode&lt;T&gt; *f, T&amp; x ) {     if ( f != NULL )         if ( f -&gt; data == x )              cout &lt;&lt; f -&gt; data &lt;&lt; endl;         else Print ( f -&gt; link, x ); }</vt:lpstr>
      <vt:lpstr> 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斐波那契数列的非递归求解</vt:lpstr>
      <vt:lpstr>用栈求解斐波那契数列的非递归算法</vt:lpstr>
      <vt:lpstr>求数列第n项Fib(n)栈的变化</vt:lpstr>
      <vt:lpstr>PowerPoint 演示文稿</vt:lpstr>
      <vt:lpstr>用迭代法实现</vt:lpstr>
      <vt:lpstr>递归与回溯</vt:lpstr>
      <vt:lpstr>When递归？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1118</cp:revision>
  <dcterms:created xsi:type="dcterms:W3CDTF">2004-02-17T03:02:14Z</dcterms:created>
  <dcterms:modified xsi:type="dcterms:W3CDTF">2021-07-27T10:13:58Z</dcterms:modified>
</cp:coreProperties>
</file>